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20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52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8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36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78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329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43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6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94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36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26BC-539F-4B9F-A51D-D1413FA1B539}" type="datetimeFigureOut">
              <a:rPr lang="nl-NL" smtClean="0"/>
              <a:t>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CE2A-E2A8-4D89-B969-3691EDA303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1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PqZGu9KHJAhWDdA8KHbjtByYQjRwIBw&amp;url=http://silkedhaese.plazilla.com/page/4294989246/sex-dood-picasso-s-favoriete-onderwerpen&amp;psig=AFQjCNHntqg_vWaL2VNRR-H2WXTm9VtCKQ&amp;ust=144820852590739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86248" y="1336268"/>
            <a:ext cx="10159285" cy="2385726"/>
          </a:xfrm>
        </p:spPr>
        <p:txBody>
          <a:bodyPr>
            <a:normAutofit/>
          </a:bodyPr>
          <a:lstStyle/>
          <a:p>
            <a:r>
              <a:rPr lang="nl-NL" u="sng" dirty="0" smtClean="0">
                <a:solidFill>
                  <a:schemeClr val="accent1"/>
                </a:solidFill>
              </a:rPr>
              <a:t>Schilderkunst en beeldhouwkunst</a:t>
            </a:r>
            <a:br>
              <a:rPr lang="nl-NL" u="sng" dirty="0" smtClean="0">
                <a:solidFill>
                  <a:schemeClr val="accent1"/>
                </a:solidFill>
              </a:rPr>
            </a:br>
            <a:r>
              <a:rPr lang="nl-NL" u="sng" dirty="0">
                <a:solidFill>
                  <a:schemeClr val="accent1"/>
                </a:solidFill>
              </a:rPr>
              <a:t/>
            </a:r>
            <a:br>
              <a:rPr lang="nl-NL" u="sng" dirty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>eerste helft 20</a:t>
            </a:r>
            <a:r>
              <a:rPr lang="nl-NL" baseline="30000" dirty="0" smtClean="0">
                <a:solidFill>
                  <a:schemeClr val="accent1"/>
                </a:solidFill>
              </a:rPr>
              <a:t>ste</a:t>
            </a:r>
            <a:r>
              <a:rPr lang="nl-NL" dirty="0" smtClean="0">
                <a:solidFill>
                  <a:schemeClr val="accent1"/>
                </a:solidFill>
              </a:rPr>
              <a:t> eeuw  </a:t>
            </a:r>
            <a:r>
              <a:rPr lang="nl-NL" sz="2700" dirty="0" smtClean="0">
                <a:solidFill>
                  <a:schemeClr val="accent1"/>
                </a:solidFill>
              </a:rPr>
              <a:t>(voor de tweede wereldoorlog)</a:t>
            </a:r>
            <a:endParaRPr lang="nl-NL" sz="27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9056" y="357433"/>
            <a:ext cx="11461124" cy="4351338"/>
          </a:xfrm>
        </p:spPr>
        <p:txBody>
          <a:bodyPr/>
          <a:lstStyle/>
          <a:p>
            <a:r>
              <a:rPr lang="nl-NL" u="sng" dirty="0" smtClean="0"/>
              <a:t>Dadaïsme</a:t>
            </a:r>
            <a:r>
              <a:rPr lang="nl-NL" dirty="0" smtClean="0"/>
              <a:t>    </a:t>
            </a:r>
            <a:r>
              <a:rPr lang="nl-NL" sz="1800" dirty="0" smtClean="0"/>
              <a:t>(1916-1923)    </a:t>
            </a:r>
            <a:r>
              <a:rPr lang="nl-NL" sz="1800" dirty="0" err="1" smtClean="0"/>
              <a:t>Schilder~en</a:t>
            </a:r>
            <a:r>
              <a:rPr lang="nl-NL" sz="1800" dirty="0" smtClean="0"/>
              <a:t> beeldhouwkunst</a:t>
            </a:r>
          </a:p>
          <a:p>
            <a:pPr marL="0" indent="0">
              <a:buNone/>
            </a:pPr>
            <a:r>
              <a:rPr lang="nl-NL" sz="1800" dirty="0" smtClean="0"/>
              <a:t>         </a:t>
            </a:r>
          </a:p>
          <a:p>
            <a:pPr lvl="1"/>
            <a:r>
              <a:rPr lang="nl-NL" dirty="0" smtClean="0"/>
              <a:t>Protestbeweging tegen de kunst tot dan ….. 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sz="2000" dirty="0" smtClean="0"/>
              <a:t>- Kijkkunst die door grote groepen klakkeloos geaccepteerd wordt / op voetstuk geplaatst</a:t>
            </a:r>
          </a:p>
          <a:p>
            <a:pPr marL="457200" lvl="1" indent="0">
              <a:buNone/>
            </a:pPr>
            <a:r>
              <a:rPr lang="nl-NL" sz="2000" dirty="0"/>
              <a:t>	</a:t>
            </a:r>
            <a:r>
              <a:rPr lang="nl-NL" sz="2000" dirty="0" smtClean="0"/>
              <a:t>	- kritiek op samenleving </a:t>
            </a:r>
            <a:r>
              <a:rPr lang="nl-NL" sz="1400" dirty="0" smtClean="0"/>
              <a:t>(1</a:t>
            </a:r>
            <a:r>
              <a:rPr lang="nl-NL" sz="1400" baseline="30000" dirty="0" smtClean="0"/>
              <a:t>ste</a:t>
            </a:r>
            <a:r>
              <a:rPr lang="nl-NL" sz="1400" dirty="0" smtClean="0"/>
              <a:t> WO)</a:t>
            </a:r>
            <a:r>
              <a:rPr lang="nl-NL" sz="2000" dirty="0" smtClean="0"/>
              <a:t> </a:t>
            </a:r>
          </a:p>
          <a:p>
            <a:pPr lvl="1"/>
            <a:r>
              <a:rPr lang="nl-NL" dirty="0" smtClean="0"/>
              <a:t>Al het oude afschaffen en iets nieuws beginnen </a:t>
            </a:r>
            <a:r>
              <a:rPr lang="nl-NL" dirty="0" smtClean="0">
                <a:sym typeface="Wingdings" panose="05000000000000000000" pitchFamily="2" charset="2"/>
              </a:rPr>
              <a:t> Dada =</a:t>
            </a:r>
            <a:r>
              <a:rPr lang="nl-NL" sz="2000" dirty="0" smtClean="0">
                <a:sym typeface="Wingdings" panose="05000000000000000000" pitchFamily="2" charset="2"/>
              </a:rPr>
              <a:t> eerste woorden baby</a:t>
            </a:r>
            <a:endParaRPr lang="nl-NL" sz="2000" dirty="0" smtClean="0"/>
          </a:p>
          <a:p>
            <a:pPr lvl="1"/>
            <a:r>
              <a:rPr lang="nl-NL" dirty="0" smtClean="0"/>
              <a:t>Kenmerken: - werkstukken van allerlei rommel /takken / gevonden voorwerpen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	      - </a:t>
            </a:r>
            <a:r>
              <a:rPr lang="nl-NL" dirty="0"/>
              <a:t>ready </a:t>
            </a:r>
            <a:r>
              <a:rPr lang="nl-NL" dirty="0" smtClean="0"/>
              <a:t>mades = kant-en-klare voorwerpen als kunstobject </a:t>
            </a:r>
          </a:p>
          <a:p>
            <a:pPr lvl="1"/>
            <a:r>
              <a:rPr lang="nl-NL" dirty="0" smtClean="0"/>
              <a:t>Geschokte reactie in de kunstwereld </a:t>
            </a:r>
            <a:r>
              <a:rPr lang="nl-NL" dirty="0" smtClean="0">
                <a:sym typeface="Wingdings" panose="05000000000000000000" pitchFamily="2" charset="2"/>
              </a:rPr>
              <a:t> grote invloed op de moderne kunst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Kunstenaars:  Marcel </a:t>
            </a:r>
            <a:r>
              <a:rPr lang="nl-NL" dirty="0" err="1" smtClean="0">
                <a:sym typeface="Wingdings" panose="05000000000000000000" pitchFamily="2" charset="2"/>
              </a:rPr>
              <a:t>Duchamp</a:t>
            </a:r>
            <a:r>
              <a:rPr lang="nl-NL" dirty="0" smtClean="0">
                <a:sym typeface="Wingdings" panose="05000000000000000000" pitchFamily="2" charset="2"/>
              </a:rPr>
              <a:t>,                     Hans Arp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7983"/>
            <a:ext cx="2550017" cy="25500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172" y="4315206"/>
            <a:ext cx="3294778" cy="254279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565" y="4305720"/>
            <a:ext cx="2684708" cy="25111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860" y="3812146"/>
            <a:ext cx="2524627" cy="300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813" y="3282289"/>
            <a:ext cx="2857500" cy="391477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75657" y="1792554"/>
            <a:ext cx="6864438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Kurt </a:t>
            </a:r>
            <a:r>
              <a:rPr lang="nl-NL" sz="2000" dirty="0" err="1" smtClean="0"/>
              <a:t>Schwitters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					Man Ray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5" y="3621354"/>
            <a:ext cx="3155323" cy="32366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574"/>
            <a:ext cx="3477295" cy="43794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876" y="-34764"/>
            <a:ext cx="2970727" cy="44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96214"/>
            <a:ext cx="10515600" cy="4185634"/>
          </a:xfrm>
        </p:spPr>
        <p:txBody>
          <a:bodyPr/>
          <a:lstStyle/>
          <a:p>
            <a:r>
              <a:rPr lang="nl-NL" u="sng" dirty="0" smtClean="0"/>
              <a:t>Abstracte kunst  </a:t>
            </a:r>
            <a:r>
              <a:rPr lang="nl-NL" sz="1800" dirty="0" smtClean="0"/>
              <a:t>(1917-1940)</a:t>
            </a:r>
            <a:r>
              <a:rPr lang="nl-NL" dirty="0" smtClean="0"/>
              <a:t>   </a:t>
            </a:r>
            <a:r>
              <a:rPr lang="nl-NL" sz="2000" dirty="0" smtClean="0"/>
              <a:t>Schilder~ en beeldhouwkunst</a:t>
            </a:r>
          </a:p>
          <a:p>
            <a:endParaRPr lang="nl-NL" sz="800" dirty="0"/>
          </a:p>
          <a:p>
            <a:pPr lvl="1"/>
            <a:r>
              <a:rPr lang="nl-NL" dirty="0" smtClean="0"/>
              <a:t>Tot de 20</a:t>
            </a:r>
            <a:r>
              <a:rPr lang="nl-NL" baseline="30000" dirty="0" smtClean="0"/>
              <a:t>ste</a:t>
            </a:r>
            <a:r>
              <a:rPr lang="nl-NL" dirty="0" smtClean="0"/>
              <a:t> eeuw waren kunstwerken ‘herkenbaar’ = figuratief</a:t>
            </a:r>
          </a:p>
          <a:p>
            <a:pPr marL="457200" lvl="1" indent="0">
              <a:buNone/>
            </a:pPr>
            <a:r>
              <a:rPr lang="nl-NL" dirty="0" smtClean="0"/>
              <a:t>   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in de 20</a:t>
            </a:r>
            <a:r>
              <a:rPr lang="nl-NL" baseline="30000" dirty="0" smtClean="0"/>
              <a:t>ste</a:t>
            </a:r>
            <a:r>
              <a:rPr lang="nl-NL" dirty="0" smtClean="0"/>
              <a:t> eeuw steeds meer van het herkenbare afwijken</a:t>
            </a:r>
          </a:p>
          <a:p>
            <a:pPr marL="457200" lvl="1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 smtClean="0">
                <a:sym typeface="Wingdings" panose="05000000000000000000" pitchFamily="2" charset="2"/>
              </a:rPr>
              <a:t> geen herkenbare voorstelling = abstract of non-figuratief</a:t>
            </a:r>
            <a:endParaRPr lang="nl-NL" dirty="0"/>
          </a:p>
          <a:p>
            <a:pPr lvl="1"/>
            <a:r>
              <a:rPr lang="nl-NL" dirty="0" smtClean="0"/>
              <a:t>Vormen en kleuren schilderen zonder dat het iets voorstelt</a:t>
            </a:r>
          </a:p>
          <a:p>
            <a:pPr lvl="1"/>
            <a:r>
              <a:rPr lang="nl-NL" dirty="0" smtClean="0"/>
              <a:t>Beeldhouwkunstenaars: </a:t>
            </a:r>
            <a:r>
              <a:rPr lang="nl-NL" dirty="0" err="1" smtClean="0"/>
              <a:t>Brancusi</a:t>
            </a:r>
            <a:endParaRPr lang="nl-NL" dirty="0" smtClean="0"/>
          </a:p>
          <a:p>
            <a:pPr lvl="1"/>
            <a:r>
              <a:rPr lang="nl-NL" dirty="0" smtClean="0"/>
              <a:t>Naast brons, hout, steen 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 smtClean="0"/>
              <a:t>		nu ook ‘nieuw’ materiaal; glas, ijzerdraad, nylon, plexiglas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6951"/>
            <a:ext cx="2395470" cy="33410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2" y="4145501"/>
            <a:ext cx="3471999" cy="271249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127" y="3802134"/>
            <a:ext cx="2210873" cy="305586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9" y="4182279"/>
            <a:ext cx="3665180" cy="2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86367"/>
            <a:ext cx="10515600" cy="1262130"/>
          </a:xfrm>
        </p:spPr>
        <p:txBody>
          <a:bodyPr/>
          <a:lstStyle/>
          <a:p>
            <a:pPr lvl="1"/>
            <a:r>
              <a:rPr lang="nl-NL" dirty="0">
                <a:solidFill>
                  <a:prstClr val="black"/>
                </a:solidFill>
              </a:rPr>
              <a:t>Schilder kunstenaars: </a:t>
            </a:r>
            <a:r>
              <a:rPr lang="nl-NL" dirty="0" err="1">
                <a:solidFill>
                  <a:prstClr val="black"/>
                </a:solidFill>
              </a:rPr>
              <a:t>Kadinsky</a:t>
            </a:r>
            <a:r>
              <a:rPr lang="nl-NL" dirty="0">
                <a:solidFill>
                  <a:prstClr val="black"/>
                </a:solidFill>
              </a:rPr>
              <a:t>, </a:t>
            </a:r>
            <a:r>
              <a:rPr lang="nl-NL" dirty="0" err="1">
                <a:solidFill>
                  <a:prstClr val="black"/>
                </a:solidFill>
              </a:rPr>
              <a:t>Klee</a:t>
            </a:r>
            <a:r>
              <a:rPr lang="nl-NL" dirty="0">
                <a:solidFill>
                  <a:prstClr val="black"/>
                </a:solidFill>
              </a:rPr>
              <a:t>, </a:t>
            </a:r>
            <a:r>
              <a:rPr lang="nl-NL" dirty="0" err="1">
                <a:solidFill>
                  <a:prstClr val="black"/>
                </a:solidFill>
              </a:rPr>
              <a:t>Malewich</a:t>
            </a:r>
            <a:r>
              <a:rPr lang="nl-NL" dirty="0">
                <a:solidFill>
                  <a:prstClr val="black"/>
                </a:solidFill>
              </a:rPr>
              <a:t>, </a:t>
            </a:r>
            <a:r>
              <a:rPr lang="nl-NL" dirty="0" err="1">
                <a:solidFill>
                  <a:prstClr val="black"/>
                </a:solidFill>
              </a:rPr>
              <a:t>Delaunay</a:t>
            </a:r>
            <a:r>
              <a:rPr lang="nl-NL" dirty="0">
                <a:solidFill>
                  <a:prstClr val="black"/>
                </a:solidFill>
              </a:rPr>
              <a:t>, Mondriaan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32"/>
            <a:ext cx="4463511" cy="18416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0285"/>
            <a:ext cx="3747752" cy="30677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711" y="1017432"/>
            <a:ext cx="2502886" cy="31254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511" y="4634659"/>
            <a:ext cx="3341086" cy="222334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5306" y="2475096"/>
            <a:ext cx="3256694" cy="3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63639"/>
            <a:ext cx="10515600" cy="2305319"/>
          </a:xfrm>
        </p:spPr>
        <p:txBody>
          <a:bodyPr/>
          <a:lstStyle/>
          <a:p>
            <a:r>
              <a:rPr lang="nl-NL" b="1" u="sng" dirty="0" smtClean="0"/>
              <a:t>Surrealisme  </a:t>
            </a:r>
            <a:r>
              <a:rPr lang="nl-NL" sz="1200" dirty="0" smtClean="0"/>
              <a:t>     (1924 – heden)</a:t>
            </a:r>
            <a:endParaRPr lang="nl-NL" sz="2400" dirty="0" smtClean="0"/>
          </a:p>
          <a:p>
            <a:pPr lvl="1"/>
            <a:r>
              <a:rPr lang="nl-NL" dirty="0" smtClean="0"/>
              <a:t>Droombeelden ------ beelden uit het ‘onderbewustzijn’ van de mens</a:t>
            </a:r>
          </a:p>
          <a:p>
            <a:pPr lvl="1"/>
            <a:r>
              <a:rPr lang="nl-NL" dirty="0" smtClean="0"/>
              <a:t>Soms herkenbare beelden, soms vervormd, soms in vreemde combinaties</a:t>
            </a:r>
          </a:p>
          <a:p>
            <a:pPr lvl="1"/>
            <a:r>
              <a:rPr lang="nl-NL" dirty="0" smtClean="0"/>
              <a:t>Voorbeelden schilders: Dali, </a:t>
            </a:r>
            <a:r>
              <a:rPr lang="nl-NL" dirty="0" err="1" smtClean="0"/>
              <a:t>Margritte</a:t>
            </a:r>
            <a:r>
              <a:rPr lang="nl-NL" dirty="0" smtClean="0"/>
              <a:t>, Ernst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349"/>
            <a:ext cx="2653048" cy="19897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1330"/>
            <a:ext cx="4121239" cy="235666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39" y="2408349"/>
            <a:ext cx="2514600" cy="1819275"/>
          </a:xfrm>
          <a:prstGeom prst="rect">
            <a:avLst/>
          </a:prstGeom>
        </p:spPr>
      </p:pic>
      <p:sp>
        <p:nvSpPr>
          <p:cNvPr id="8" name="AutoShape 4" descr="Afbeeldingsresultaat voor magritt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5" y="2408349"/>
            <a:ext cx="3006251" cy="237206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34" y="4989777"/>
            <a:ext cx="2297913" cy="18682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1" y="1713215"/>
            <a:ext cx="2844079" cy="240802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0" y="4336852"/>
            <a:ext cx="2005879" cy="25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2646" y="511059"/>
            <a:ext cx="11168036" cy="4923826"/>
          </a:xfrm>
        </p:spPr>
        <p:txBody>
          <a:bodyPr>
            <a:normAutofit/>
          </a:bodyPr>
          <a:lstStyle/>
          <a:p>
            <a:r>
              <a:rPr lang="nl-NL" u="sng" dirty="0" smtClean="0"/>
              <a:t>Expressionisme schilderkunst</a:t>
            </a:r>
            <a:r>
              <a:rPr lang="nl-NL" dirty="0" smtClean="0"/>
              <a:t> </a:t>
            </a:r>
            <a:r>
              <a:rPr lang="nl-NL" sz="2000" dirty="0" smtClean="0"/>
              <a:t>(1919-1920)</a:t>
            </a:r>
          </a:p>
          <a:p>
            <a:pPr lvl="1"/>
            <a:r>
              <a:rPr lang="nl-NL" dirty="0" smtClean="0"/>
              <a:t>Uitdrukken van gevoel /beleving</a:t>
            </a:r>
          </a:p>
          <a:p>
            <a:pPr lvl="1"/>
            <a:r>
              <a:rPr lang="nl-NL" dirty="0" smtClean="0"/>
              <a:t>Gebruik van felle, harde kleuren </a:t>
            </a:r>
            <a:r>
              <a:rPr lang="nl-NL" sz="2000" dirty="0" smtClean="0"/>
              <a:t>(om uitdrukking te geven aan het gevoel)</a:t>
            </a:r>
          </a:p>
          <a:p>
            <a:pPr lvl="1"/>
            <a:r>
              <a:rPr lang="nl-NL" dirty="0" smtClean="0"/>
              <a:t>Voorbeelden schilders:</a:t>
            </a:r>
            <a:endParaRPr lang="nl-NL" u="sng" dirty="0" smtClean="0"/>
          </a:p>
          <a:p>
            <a:pPr marL="457200" lvl="1" indent="0">
              <a:buNone/>
            </a:pPr>
            <a:r>
              <a:rPr lang="nl-NL" dirty="0" smtClean="0"/>
              <a:t>					</a:t>
            </a:r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sz="1800" dirty="0" smtClean="0"/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r>
              <a:rPr lang="nl-NL" sz="1800" dirty="0" smtClean="0"/>
              <a:t>Franz Marc</a:t>
            </a:r>
            <a:endParaRPr lang="nl-NL" sz="1800" u="sng" dirty="0"/>
          </a:p>
          <a:p>
            <a:pPr marL="457200" lvl="1" indent="0">
              <a:buNone/>
            </a:pPr>
            <a:r>
              <a:rPr lang="nl-NL" dirty="0" smtClean="0"/>
              <a:t>					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prstClr val="black"/>
                </a:solidFill>
              </a:rPr>
              <a:t>	</a:t>
            </a:r>
            <a:r>
              <a:rPr lang="nl-NL" sz="1800" dirty="0" smtClean="0">
                <a:solidFill>
                  <a:prstClr val="black"/>
                </a:solidFill>
              </a:rPr>
              <a:t>					Edvard </a:t>
            </a:r>
            <a:r>
              <a:rPr lang="nl-NL" sz="1800" dirty="0" err="1" smtClean="0">
                <a:solidFill>
                  <a:prstClr val="black"/>
                </a:solidFill>
              </a:rPr>
              <a:t>Munch</a:t>
            </a:r>
            <a:r>
              <a:rPr lang="nl-NL" sz="1800" dirty="0" smtClean="0">
                <a:solidFill>
                  <a:prstClr val="black"/>
                </a:solidFill>
              </a:rPr>
              <a:t>		          </a:t>
            </a:r>
            <a:r>
              <a:rPr lang="nl-NL" sz="1800" dirty="0" err="1" smtClean="0"/>
              <a:t>Wassily</a:t>
            </a:r>
            <a:r>
              <a:rPr lang="nl-NL" sz="1800" dirty="0" smtClean="0"/>
              <a:t> </a:t>
            </a:r>
            <a:r>
              <a:rPr lang="nl-NL" sz="1800" dirty="0" err="1"/>
              <a:t>Kadinsky</a:t>
            </a:r>
            <a:endParaRPr lang="nl-NL" sz="1800" u="sng" dirty="0"/>
          </a:p>
          <a:p>
            <a:pPr marL="457200" lvl="1" indent="0"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dirty="0" smtClean="0"/>
              <a:t>									</a:t>
            </a:r>
            <a:endParaRPr lang="nl-NL" sz="1800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7727"/>
            <a:ext cx="2588806" cy="253178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806" y="2113051"/>
            <a:ext cx="2556255" cy="33218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59" y="1827483"/>
            <a:ext cx="3038247" cy="23803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59" y="4862349"/>
            <a:ext cx="3285618" cy="203708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479" y="1827483"/>
            <a:ext cx="3295521" cy="23236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075" y="4692363"/>
            <a:ext cx="3297925" cy="216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4468969"/>
          </a:xfrm>
        </p:spPr>
        <p:txBody>
          <a:bodyPr/>
          <a:lstStyle/>
          <a:p>
            <a:pPr marL="457200" lvl="1" indent="0">
              <a:buNone/>
            </a:pPr>
            <a:r>
              <a:rPr lang="nl-NL" sz="1800" dirty="0" smtClean="0">
                <a:solidFill>
                  <a:prstClr val="black"/>
                </a:solidFill>
              </a:rPr>
              <a:t>					Oskar </a:t>
            </a:r>
            <a:r>
              <a:rPr lang="nl-NL" sz="1800" dirty="0" err="1" smtClean="0">
                <a:solidFill>
                  <a:prstClr val="black"/>
                </a:solidFill>
              </a:rPr>
              <a:t>Kokoschka</a:t>
            </a:r>
            <a:endParaRPr lang="nl-N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prstClr val="black"/>
                </a:solidFill>
              </a:rPr>
              <a:t>Ernst </a:t>
            </a:r>
            <a:r>
              <a:rPr lang="nl-NL" sz="1800" dirty="0" err="1" smtClean="0">
                <a:solidFill>
                  <a:prstClr val="black"/>
                </a:solidFill>
              </a:rPr>
              <a:t>Kirchner</a:t>
            </a:r>
            <a:r>
              <a:rPr lang="nl-NL" sz="1800" dirty="0" smtClean="0">
                <a:solidFill>
                  <a:prstClr val="black"/>
                </a:solidFill>
              </a:rPr>
              <a:t> </a:t>
            </a:r>
            <a:r>
              <a:rPr lang="nl-NL" sz="1800" dirty="0">
                <a:solidFill>
                  <a:prstClr val="black"/>
                </a:solidFill>
              </a:rPr>
              <a:t>	</a:t>
            </a:r>
            <a:r>
              <a:rPr lang="nl-NL" sz="1800" dirty="0" smtClean="0">
                <a:solidFill>
                  <a:prstClr val="black"/>
                </a:solidFill>
              </a:rPr>
              <a:t>								James </a:t>
            </a:r>
            <a:r>
              <a:rPr lang="nl-NL" sz="1800" dirty="0" err="1">
                <a:solidFill>
                  <a:prstClr val="black"/>
                </a:solidFill>
              </a:rPr>
              <a:t>Ensor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5250"/>
            <a:ext cx="3322749" cy="33227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"/>
            <a:ext cx="3322749" cy="29261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948" y="726858"/>
            <a:ext cx="3674208" cy="27169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48" y="3810052"/>
            <a:ext cx="3674208" cy="3047948"/>
          </a:xfrm>
          <a:prstGeom prst="rect">
            <a:avLst/>
          </a:prstGeom>
        </p:spPr>
      </p:pic>
      <p:sp>
        <p:nvSpPr>
          <p:cNvPr id="9" name="AutoShape 2" descr="Afbeeldingsresultaat voor james enso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0"/>
            <a:ext cx="3807854" cy="300820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3310027"/>
            <a:ext cx="2969654" cy="35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580" y="434707"/>
            <a:ext cx="11006070" cy="4351338"/>
          </a:xfrm>
        </p:spPr>
        <p:txBody>
          <a:bodyPr/>
          <a:lstStyle/>
          <a:p>
            <a:r>
              <a:rPr lang="nl-NL" u="sng" dirty="0" smtClean="0"/>
              <a:t>Expressionisme</a:t>
            </a:r>
            <a:r>
              <a:rPr lang="nl-NL" dirty="0" smtClean="0"/>
              <a:t> beeldhouwkunst    </a:t>
            </a:r>
            <a:r>
              <a:rPr lang="nl-NL" sz="2000" dirty="0"/>
              <a:t>(1910-1920)</a:t>
            </a:r>
          </a:p>
          <a:p>
            <a:pPr lvl="1"/>
            <a:r>
              <a:rPr lang="nl-NL" dirty="0" smtClean="0"/>
              <a:t>Weergeven van gevoel</a:t>
            </a:r>
          </a:p>
          <a:p>
            <a:pPr lvl="1"/>
            <a:r>
              <a:rPr lang="nl-NL" dirty="0" smtClean="0"/>
              <a:t>Voorbeelden beeldhouwers:</a:t>
            </a:r>
          </a:p>
          <a:p>
            <a:pPr marL="457200" lvl="1" indent="0">
              <a:buNone/>
            </a:pPr>
            <a:r>
              <a:rPr lang="nl-NL" sz="1800" dirty="0" smtClean="0"/>
              <a:t>	</a:t>
            </a:r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endParaRPr lang="nl-NL" sz="1800" dirty="0" smtClean="0"/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r>
              <a:rPr lang="nl-NL" sz="1800" dirty="0" smtClean="0"/>
              <a:t>						</a:t>
            </a:r>
            <a:r>
              <a:rPr lang="nl-NL" sz="1800" dirty="0" err="1" smtClean="0"/>
              <a:t>Käthe</a:t>
            </a:r>
            <a:r>
              <a:rPr lang="nl-NL" sz="1800" dirty="0" smtClean="0"/>
              <a:t> </a:t>
            </a:r>
            <a:r>
              <a:rPr lang="nl-NL" sz="1800" dirty="0" err="1" smtClean="0"/>
              <a:t>Kolwitz</a:t>
            </a:r>
            <a:endParaRPr lang="nl-NL" sz="1800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nl-NL" dirty="0" smtClean="0"/>
              <a:t> </a:t>
            </a:r>
            <a:r>
              <a:rPr lang="nl-NL" sz="1800" dirty="0" smtClean="0"/>
              <a:t>Ernst </a:t>
            </a:r>
            <a:r>
              <a:rPr lang="nl-NL" sz="1800" dirty="0" err="1" smtClean="0"/>
              <a:t>Barlach</a:t>
            </a:r>
            <a:endParaRPr lang="nl-NL" sz="1800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732"/>
            <a:ext cx="3541690" cy="265626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1645788"/>
            <a:ext cx="3181082" cy="24503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2" y="3580327"/>
            <a:ext cx="4370231" cy="327767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22" y="434707"/>
            <a:ext cx="4083831" cy="30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986" y="344554"/>
            <a:ext cx="11203546" cy="4351338"/>
          </a:xfrm>
        </p:spPr>
        <p:txBody>
          <a:bodyPr/>
          <a:lstStyle/>
          <a:p>
            <a:r>
              <a:rPr lang="nl-NL" u="sng" dirty="0" smtClean="0"/>
              <a:t>Fauvisme</a:t>
            </a:r>
            <a:r>
              <a:rPr lang="nl-NL" dirty="0" smtClean="0"/>
              <a:t> schilderkunst   </a:t>
            </a:r>
            <a:r>
              <a:rPr lang="nl-NL" sz="1800" dirty="0" smtClean="0"/>
              <a:t>(1905-1940)</a:t>
            </a:r>
          </a:p>
          <a:p>
            <a:pPr lvl="1"/>
            <a:r>
              <a:rPr lang="nl-NL" dirty="0" smtClean="0"/>
              <a:t>Lijkt veel op expressionisme</a:t>
            </a:r>
          </a:p>
          <a:p>
            <a:pPr lvl="1"/>
            <a:r>
              <a:rPr lang="nl-NL" dirty="0" err="1" smtClean="0"/>
              <a:t>Fauves</a:t>
            </a:r>
            <a:r>
              <a:rPr lang="nl-NL" dirty="0" smtClean="0"/>
              <a:t> = Frans voor ‘wilde beesten’</a:t>
            </a:r>
          </a:p>
          <a:p>
            <a:pPr lvl="1"/>
            <a:r>
              <a:rPr lang="nl-NL" dirty="0" smtClean="0"/>
              <a:t>Met vrolijke krachtige kleuren de lol in het leven weergeven </a:t>
            </a:r>
          </a:p>
          <a:p>
            <a:pPr marL="457200" lvl="1" indent="0">
              <a:buNone/>
            </a:pPr>
            <a:r>
              <a:rPr lang="nl-NL" sz="1800" dirty="0"/>
              <a:t>	</a:t>
            </a:r>
            <a:r>
              <a:rPr lang="nl-NL" sz="1800" dirty="0" smtClean="0"/>
              <a:t>		(op een vrije spontane manier)</a:t>
            </a:r>
          </a:p>
          <a:p>
            <a:pPr lvl="1"/>
            <a:r>
              <a:rPr lang="nl-NL" dirty="0" smtClean="0"/>
              <a:t>Vormen werden eenvoudig weergegeven</a:t>
            </a:r>
            <a:endParaRPr lang="nl-NL" dirty="0"/>
          </a:p>
          <a:p>
            <a:pPr lvl="1"/>
            <a:r>
              <a:rPr lang="nl-NL" dirty="0" smtClean="0"/>
              <a:t>Voorbeelden schilders: </a:t>
            </a:r>
          </a:p>
          <a:p>
            <a:pPr marL="457200" lvl="1" indent="0">
              <a:buNone/>
            </a:pPr>
            <a:r>
              <a:rPr lang="nl-NL" sz="1800" dirty="0" smtClean="0"/>
              <a:t>								</a:t>
            </a:r>
            <a:r>
              <a:rPr lang="nl-NL" sz="1800" dirty="0"/>
              <a:t>Georges </a:t>
            </a:r>
            <a:r>
              <a:rPr lang="nl-NL" sz="1800" dirty="0" err="1"/>
              <a:t>Rouault</a:t>
            </a:r>
            <a:endParaRPr lang="nl-NL" sz="1800" dirty="0"/>
          </a:p>
          <a:p>
            <a:pPr marL="457200" lvl="1" indent="0">
              <a:buNone/>
            </a:pPr>
            <a:r>
              <a:rPr lang="nl-NL" sz="1800" dirty="0" smtClean="0"/>
              <a:t>Henri Matisse 							</a:t>
            </a:r>
          </a:p>
          <a:p>
            <a:pPr marL="457200" lvl="1" indent="0">
              <a:buNone/>
            </a:pPr>
            <a:r>
              <a:rPr lang="nl-NL" sz="1800" dirty="0" smtClean="0"/>
              <a:t>								</a:t>
            </a: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146"/>
            <a:ext cx="4559875" cy="30458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22" y="3812146"/>
            <a:ext cx="4577104" cy="30458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-188210"/>
            <a:ext cx="2493465" cy="37215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3533380"/>
            <a:ext cx="2493465" cy="33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107" y="254401"/>
            <a:ext cx="10515600" cy="4781237"/>
          </a:xfrm>
        </p:spPr>
        <p:txBody>
          <a:bodyPr/>
          <a:lstStyle/>
          <a:p>
            <a:r>
              <a:rPr lang="nl-NL" u="sng" dirty="0" smtClean="0"/>
              <a:t>Kubisme</a:t>
            </a:r>
            <a:r>
              <a:rPr lang="nl-NL" dirty="0" smtClean="0"/>
              <a:t>   schilderkunst     </a:t>
            </a:r>
            <a:r>
              <a:rPr lang="nl-NL" sz="1800" dirty="0" smtClean="0"/>
              <a:t>(1907-1920)</a:t>
            </a:r>
            <a:endParaRPr lang="nl-NL" dirty="0" smtClean="0"/>
          </a:p>
          <a:p>
            <a:pPr lvl="1"/>
            <a:r>
              <a:rPr lang="nl-NL" dirty="0" smtClean="0"/>
              <a:t>Werkelijkheid ‘vollediger’ weergeven</a:t>
            </a:r>
          </a:p>
          <a:p>
            <a:pPr marL="457200" lvl="1" indent="0">
              <a:buNone/>
            </a:pPr>
            <a:r>
              <a:rPr lang="nl-NL" dirty="0" smtClean="0"/>
              <a:t>	</a:t>
            </a:r>
            <a:r>
              <a:rPr lang="nl-NL" sz="1800" dirty="0" smtClean="0"/>
              <a:t>(verschillende aanzichten in 1 keer afbeelden)</a:t>
            </a:r>
            <a:endParaRPr lang="nl-NL" sz="1800" dirty="0"/>
          </a:p>
          <a:p>
            <a:pPr lvl="1"/>
            <a:r>
              <a:rPr lang="nl-NL" dirty="0" smtClean="0"/>
              <a:t>Vormen vereenvoudigen in geometrische vormen </a:t>
            </a:r>
            <a:r>
              <a:rPr lang="nl-NL" sz="1800" dirty="0" smtClean="0"/>
              <a:t>(abstraheren)</a:t>
            </a:r>
            <a:endParaRPr lang="nl-NL" sz="1800" dirty="0"/>
          </a:p>
          <a:p>
            <a:pPr marL="457200" lvl="1" indent="0">
              <a:buNone/>
            </a:pPr>
            <a:r>
              <a:rPr lang="nl-NL" dirty="0" smtClean="0"/>
              <a:t>	</a:t>
            </a:r>
            <a:r>
              <a:rPr lang="nl-NL" dirty="0" smtClean="0">
                <a:sym typeface="Wingdings" panose="05000000000000000000" pitchFamily="2" charset="2"/>
              </a:rPr>
              <a:t> rechthoek, driehoek, cirkel, kubus – vandaar kubisme</a:t>
            </a:r>
            <a:endParaRPr lang="nl-NL" dirty="0" smtClean="0"/>
          </a:p>
          <a:p>
            <a:pPr lvl="1"/>
            <a:r>
              <a:rPr lang="nl-NL" dirty="0" smtClean="0"/>
              <a:t>Later in de tijd naast het gebruik van verf ook krantenknipsels, touw, spijkers, stro e.a. </a:t>
            </a:r>
            <a:r>
              <a:rPr lang="nl-NL" sz="1800" dirty="0" smtClean="0"/>
              <a:t>(materialen uit de werkelijkheid) </a:t>
            </a:r>
            <a:r>
              <a:rPr lang="nl-NL" dirty="0" smtClean="0">
                <a:sym typeface="Wingdings" panose="05000000000000000000" pitchFamily="2" charset="2"/>
              </a:rPr>
              <a:t> collages </a:t>
            </a:r>
            <a:r>
              <a:rPr lang="nl-NL" sz="1800" dirty="0" smtClean="0">
                <a:sym typeface="Wingdings" panose="05000000000000000000" pitchFamily="2" charset="2"/>
              </a:rPr>
              <a:t>(combinatie van opgeplakte ‘dingen’)</a:t>
            </a:r>
            <a:endParaRPr lang="nl-NL" sz="1800" dirty="0" smtClean="0"/>
          </a:p>
          <a:p>
            <a:pPr lvl="1"/>
            <a:r>
              <a:rPr lang="nl-NL" dirty="0" smtClean="0"/>
              <a:t>Voorbeelden schilders:</a:t>
            </a:r>
          </a:p>
          <a:p>
            <a:pPr marL="0" indent="0">
              <a:buNone/>
            </a:pPr>
            <a:r>
              <a:rPr lang="nl-NL" sz="1800" dirty="0" smtClean="0"/>
              <a:t>		</a:t>
            </a:r>
            <a:r>
              <a:rPr lang="nl-NL" sz="1800" dirty="0"/>
              <a:t> </a:t>
            </a:r>
            <a:r>
              <a:rPr lang="nl-NL" sz="1800" dirty="0" smtClean="0"/>
              <a:t>      Pablo Picasso  	</a:t>
            </a:r>
          </a:p>
          <a:p>
            <a:pPr marL="0" indent="0">
              <a:buNone/>
            </a:pPr>
            <a:endParaRPr lang="nl-NL" sz="1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91" y="3022774"/>
            <a:ext cx="2939894" cy="3835226"/>
          </a:xfrm>
          <a:prstGeom prst="rect">
            <a:avLst/>
          </a:prstGeom>
        </p:spPr>
      </p:pic>
      <p:pic>
        <p:nvPicPr>
          <p:cNvPr id="5124" name="Picture 4" descr="http://plzcdn.com/resize/500-500/upload/a82aac2169c9a76e374b2f4c96bfa0a0aW1hZ2VzICgxMCkuanB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420"/>
            <a:ext cx="3823171" cy="296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06" y="3681529"/>
            <a:ext cx="4235294" cy="317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52514" y="3670478"/>
            <a:ext cx="7747554" cy="2041303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prstClr val="black"/>
                </a:solidFill>
              </a:rPr>
              <a:t>Georges Braque	</a:t>
            </a:r>
            <a:endParaRPr lang="nl-NL" sz="1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prstClr val="black"/>
                </a:solidFill>
              </a:rPr>
              <a:t>	</a:t>
            </a:r>
            <a:r>
              <a:rPr lang="nl-NL" sz="1800" dirty="0" smtClean="0">
                <a:solidFill>
                  <a:prstClr val="black"/>
                </a:solidFill>
              </a:rPr>
              <a:t>			Ferdinand </a:t>
            </a:r>
            <a:r>
              <a:rPr lang="nl-NL" sz="1800" dirty="0">
                <a:solidFill>
                  <a:prstClr val="black"/>
                </a:solidFill>
              </a:rPr>
              <a:t>Léger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250806" cy="34517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477"/>
            <a:ext cx="2369713" cy="318252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59" y="504123"/>
            <a:ext cx="4261741" cy="33337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65" y="4472776"/>
            <a:ext cx="2997739" cy="23208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59" y="4005330"/>
            <a:ext cx="4263431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218941"/>
            <a:ext cx="10233338" cy="4250028"/>
          </a:xfrm>
        </p:spPr>
        <p:txBody>
          <a:bodyPr/>
          <a:lstStyle/>
          <a:p>
            <a:r>
              <a:rPr lang="nl-NL" u="sng" dirty="0" smtClean="0"/>
              <a:t>Futurisme</a:t>
            </a:r>
            <a:r>
              <a:rPr lang="nl-NL" dirty="0" smtClean="0"/>
              <a:t>       </a:t>
            </a:r>
            <a:r>
              <a:rPr lang="nl-NL" sz="1800" dirty="0" smtClean="0"/>
              <a:t>(1909-1920)   </a:t>
            </a:r>
            <a:r>
              <a:rPr lang="nl-NL" sz="1800" dirty="0" err="1" smtClean="0"/>
              <a:t>Schilder~en</a:t>
            </a:r>
            <a:r>
              <a:rPr lang="nl-NL" sz="1800" dirty="0" smtClean="0"/>
              <a:t> beeldhouwkunst</a:t>
            </a:r>
            <a:endParaRPr lang="nl-NL" dirty="0" smtClean="0"/>
          </a:p>
          <a:p>
            <a:endParaRPr lang="nl-NL" sz="800" dirty="0"/>
          </a:p>
          <a:p>
            <a:pPr lvl="1"/>
            <a:r>
              <a:rPr lang="nl-NL" dirty="0" smtClean="0"/>
              <a:t>Ontstaan vanuit het Kubisme</a:t>
            </a:r>
          </a:p>
          <a:p>
            <a:pPr lvl="1"/>
            <a:r>
              <a:rPr lang="nl-NL" dirty="0" smtClean="0"/>
              <a:t>Doel is om ‘beweging’ te laten zien </a:t>
            </a:r>
          </a:p>
          <a:p>
            <a:pPr marL="457200" lvl="1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	 snelheid en schoonheid van de machine laten zien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Onderwerpen voor schilderijen en beelden:</a:t>
            </a:r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	* bewegende machines</a:t>
            </a:r>
          </a:p>
          <a:p>
            <a:pPr marL="457200" lvl="1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	* voortsnellende auto’s   e.d.</a:t>
            </a:r>
          </a:p>
          <a:p>
            <a:pPr lvl="1"/>
            <a:r>
              <a:rPr lang="nl-NL" dirty="0" smtClean="0">
                <a:solidFill>
                  <a:prstClr val="black"/>
                </a:solidFill>
              </a:rPr>
              <a:t>Kenmerken: 	- snelheid, - energie, - agressie, - krachtige lijnen,</a:t>
            </a:r>
          </a:p>
          <a:p>
            <a:pPr marL="457200" lvl="1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nl-NL" dirty="0" smtClean="0">
                <a:solidFill>
                  <a:prstClr val="black"/>
                </a:solidFill>
                <a:sym typeface="Wingdings" panose="05000000000000000000" pitchFamily="2" charset="2"/>
              </a:rPr>
              <a:t>		- vooruitgang en nieuwe technologie</a:t>
            </a:r>
          </a:p>
          <a:p>
            <a:pPr marL="457200" lvl="1" indent="0">
              <a:buNone/>
            </a:pPr>
            <a:r>
              <a:rPr lang="nl-NL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nl-NL" dirty="0" smtClean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endParaRPr lang="nl-NL" dirty="0" smtClean="0">
              <a:sym typeface="Wingdings" panose="05000000000000000000" pitchFamily="2" charset="2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21" y="4034306"/>
            <a:ext cx="2352511" cy="29299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214"/>
            <a:ext cx="3100490" cy="32390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06" y="4623515"/>
            <a:ext cx="2956396" cy="22344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76" y="4623515"/>
            <a:ext cx="3157424" cy="22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023063" cy="29106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76" y="0"/>
            <a:ext cx="3492750" cy="2910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273" y="0"/>
            <a:ext cx="2970727" cy="39662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342067"/>
            <a:ext cx="3515933" cy="351593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062" y="3342067"/>
            <a:ext cx="3601231" cy="35219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921" y="4501166"/>
            <a:ext cx="4155837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Breedbeeld</PresentationFormat>
  <Paragraphs>97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Kantoorthema</vt:lpstr>
      <vt:lpstr>Schilderkunst en beeldhouwkunst  eerste helft 20ste eeuw  (voor de tweede wereldoorlog)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Schilderkunst en beeldhouwkunst  eerste helft 20ste eeuw  (voor de tweede wereldoorlog)</dc:title>
  <dc:creator>Els Weijs</dc:creator>
  <cp:lastModifiedBy>Els Weijs</cp:lastModifiedBy>
  <cp:revision>1</cp:revision>
  <dcterms:created xsi:type="dcterms:W3CDTF">2017-03-04T16:12:42Z</dcterms:created>
  <dcterms:modified xsi:type="dcterms:W3CDTF">2017-03-04T16:13:09Z</dcterms:modified>
</cp:coreProperties>
</file>